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88" r:id="rId3"/>
    <p:sldId id="259" r:id="rId4"/>
    <p:sldId id="292" r:id="rId5"/>
    <p:sldId id="293" r:id="rId6"/>
    <p:sldId id="291" r:id="rId7"/>
    <p:sldId id="290" r:id="rId8"/>
    <p:sldId id="294" r:id="rId9"/>
    <p:sldId id="295" r:id="rId10"/>
    <p:sldId id="298" r:id="rId11"/>
    <p:sldId id="297" r:id="rId12"/>
    <p:sldId id="29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F431D7-C6A7-4CE1-BDD0-4453340332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C38F40-3936-4733-8D7C-FBC8D10773DB}">
      <dgm:prSet phldrT="[Текст]" custT="1"/>
      <dgm:spPr/>
      <dgm:t>
        <a:bodyPr/>
        <a:lstStyle/>
        <a:p>
          <a:pPr>
            <a:buFont typeface="Symbol" panose="05050102010706020507" pitchFamily="18" charset="2"/>
            <a:buChar char=""/>
          </a:pPr>
          <a:r>
            <a:rPr lang="ru-RU" sz="2000" dirty="0"/>
            <a:t>трудности в объективной оценке успеваемости студентов и мотивации к обучению;</a:t>
          </a:r>
        </a:p>
      </dgm:t>
    </dgm:pt>
    <dgm:pt modelId="{68E818E5-B81E-476F-8E53-93FE0B1D2B2B}" type="parTrans" cxnId="{574F5BC8-4279-4428-83E5-38EB188906B1}">
      <dgm:prSet/>
      <dgm:spPr/>
      <dgm:t>
        <a:bodyPr/>
        <a:lstStyle/>
        <a:p>
          <a:endParaRPr lang="ru-RU"/>
        </a:p>
      </dgm:t>
    </dgm:pt>
    <dgm:pt modelId="{18CEFCD6-7FCE-4701-87C7-8264A527955E}" type="sibTrans" cxnId="{574F5BC8-4279-4428-83E5-38EB188906B1}">
      <dgm:prSet/>
      <dgm:spPr/>
      <dgm:t>
        <a:bodyPr/>
        <a:lstStyle/>
        <a:p>
          <a:endParaRPr lang="ru-RU"/>
        </a:p>
      </dgm:t>
    </dgm:pt>
    <dgm:pt modelId="{EDCC0249-DC71-4EBB-9823-2AA056741674}">
      <dgm:prSet phldrT="[Текст]"/>
      <dgm:spPr/>
      <dgm:t>
        <a:bodyPr/>
        <a:lstStyle/>
        <a:p>
          <a:r>
            <a:rPr lang="ru-RU" dirty="0"/>
            <a:t>Вам необходим</a:t>
          </a:r>
        </a:p>
        <a:p>
          <a:r>
            <a:rPr lang="ru-RU" dirty="0"/>
            <a:t>Плюсик!</a:t>
          </a:r>
        </a:p>
      </dgm:t>
    </dgm:pt>
    <dgm:pt modelId="{3CF7F61C-1C22-4772-9D7C-644D5DB5131B}" type="parTrans" cxnId="{ED6215D4-AFE3-4920-9F27-9EFDB611B0FA}">
      <dgm:prSet/>
      <dgm:spPr/>
      <dgm:t>
        <a:bodyPr/>
        <a:lstStyle/>
        <a:p>
          <a:endParaRPr lang="ru-RU"/>
        </a:p>
      </dgm:t>
    </dgm:pt>
    <dgm:pt modelId="{762375A6-DEAF-4450-9D37-6F0C66E3B153}" type="sibTrans" cxnId="{ED6215D4-AFE3-4920-9F27-9EFDB611B0FA}">
      <dgm:prSet/>
      <dgm:spPr/>
      <dgm:t>
        <a:bodyPr/>
        <a:lstStyle/>
        <a:p>
          <a:endParaRPr lang="ru-RU"/>
        </a:p>
      </dgm:t>
    </dgm:pt>
    <dgm:pt modelId="{89FF1EA2-D8FB-4847-83B3-CFAA630F4643}">
      <dgm:prSet custT="1"/>
      <dgm:spPr/>
      <dgm:t>
        <a:bodyPr/>
        <a:lstStyle/>
        <a:p>
          <a:pPr>
            <a:buFont typeface="Symbol" panose="05050102010706020507" pitchFamily="18" charset="2"/>
            <a:buChar char=""/>
          </a:pPr>
          <a:r>
            <a:rPr lang="ru-RU" sz="2000" dirty="0"/>
            <a:t>сложности в мониторинге прогресса студентов и развитии индивидуальных траекторий обучения;</a:t>
          </a:r>
        </a:p>
      </dgm:t>
    </dgm:pt>
    <dgm:pt modelId="{C0288550-C06B-4C60-AB55-C46C85F2DF4B}" type="parTrans" cxnId="{202B9189-0009-4B1F-AC6A-B20041C49CAE}">
      <dgm:prSet/>
      <dgm:spPr/>
      <dgm:t>
        <a:bodyPr/>
        <a:lstStyle/>
        <a:p>
          <a:endParaRPr lang="ru-RU"/>
        </a:p>
      </dgm:t>
    </dgm:pt>
    <dgm:pt modelId="{37F490A7-AB82-4648-9FEC-B7470343CC99}" type="sibTrans" cxnId="{202B9189-0009-4B1F-AC6A-B20041C49CAE}">
      <dgm:prSet/>
      <dgm:spPr/>
      <dgm:t>
        <a:bodyPr/>
        <a:lstStyle/>
        <a:p>
          <a:endParaRPr lang="ru-RU"/>
        </a:p>
      </dgm:t>
    </dgm:pt>
    <dgm:pt modelId="{3BD05530-14DD-4E5E-8AE5-E0BFCD8C27F0}">
      <dgm:prSet custT="1"/>
      <dgm:spPr/>
      <dgm:t>
        <a:bodyPr/>
        <a:lstStyle/>
        <a:p>
          <a:pPr>
            <a:buFont typeface="Symbol" panose="05050102010706020507" pitchFamily="18" charset="2"/>
            <a:buChar char=""/>
          </a:pPr>
          <a:r>
            <a:rPr lang="ru-RU" sz="2000" dirty="0"/>
            <a:t>низкий уровень интерактивности и обратной связи между студентами и преподавателями.</a:t>
          </a:r>
        </a:p>
      </dgm:t>
    </dgm:pt>
    <dgm:pt modelId="{ECCF36CF-16DF-4047-8230-A6FC73DD2F44}" type="parTrans" cxnId="{04BF7155-C0F8-4FF0-AA76-36175BAEE72C}">
      <dgm:prSet/>
      <dgm:spPr/>
      <dgm:t>
        <a:bodyPr/>
        <a:lstStyle/>
        <a:p>
          <a:endParaRPr lang="ru-RU"/>
        </a:p>
      </dgm:t>
    </dgm:pt>
    <dgm:pt modelId="{DBE57D02-0E22-4B7A-8397-D2181E4B7C1F}" type="sibTrans" cxnId="{04BF7155-C0F8-4FF0-AA76-36175BAEE72C}">
      <dgm:prSet/>
      <dgm:spPr/>
      <dgm:t>
        <a:bodyPr/>
        <a:lstStyle/>
        <a:p>
          <a:endParaRPr lang="ru-RU"/>
        </a:p>
      </dgm:t>
    </dgm:pt>
    <dgm:pt modelId="{A94695C7-A50A-420C-AE6C-22C35B3C2C7D}" type="pres">
      <dgm:prSet presAssocID="{BFF431D7-C6A7-4CE1-BDD0-445334033271}" presName="Name0" presStyleCnt="0">
        <dgm:presLayoutVars>
          <dgm:dir/>
          <dgm:resizeHandles val="exact"/>
        </dgm:presLayoutVars>
      </dgm:prSet>
      <dgm:spPr/>
    </dgm:pt>
    <dgm:pt modelId="{546571B3-FE9A-404F-BF1E-2943E44B7EFE}" type="pres">
      <dgm:prSet presAssocID="{35C38F40-3936-4733-8D7C-FBC8D10773DB}" presName="node" presStyleLbl="node1" presStyleIdx="0" presStyleCnt="4" custScaleX="115795">
        <dgm:presLayoutVars>
          <dgm:bulletEnabled val="1"/>
        </dgm:presLayoutVars>
      </dgm:prSet>
      <dgm:spPr/>
    </dgm:pt>
    <dgm:pt modelId="{15684D04-3992-4974-93E3-899DA4B4EDA5}" type="pres">
      <dgm:prSet presAssocID="{18CEFCD6-7FCE-4701-87C7-8264A527955E}" presName="sibTrans" presStyleLbl="sibTrans2D1" presStyleIdx="0" presStyleCnt="3"/>
      <dgm:spPr/>
    </dgm:pt>
    <dgm:pt modelId="{C9850450-E722-4B2B-9CD9-1ABF3E58F414}" type="pres">
      <dgm:prSet presAssocID="{18CEFCD6-7FCE-4701-87C7-8264A527955E}" presName="connectorText" presStyleLbl="sibTrans2D1" presStyleIdx="0" presStyleCnt="3"/>
      <dgm:spPr/>
    </dgm:pt>
    <dgm:pt modelId="{8F85ED15-615B-473D-B925-41D245624DD9}" type="pres">
      <dgm:prSet presAssocID="{89FF1EA2-D8FB-4847-83B3-CFAA630F4643}" presName="node" presStyleLbl="node1" presStyleIdx="1" presStyleCnt="4" custScaleX="123069">
        <dgm:presLayoutVars>
          <dgm:bulletEnabled val="1"/>
        </dgm:presLayoutVars>
      </dgm:prSet>
      <dgm:spPr/>
    </dgm:pt>
    <dgm:pt modelId="{CB4FE1EC-204F-489C-B4C7-BAF42821CBC4}" type="pres">
      <dgm:prSet presAssocID="{37F490A7-AB82-4648-9FEC-B7470343CC99}" presName="sibTrans" presStyleLbl="sibTrans2D1" presStyleIdx="1" presStyleCnt="3"/>
      <dgm:spPr/>
    </dgm:pt>
    <dgm:pt modelId="{70A20AC9-0D7C-4D3B-9B93-EF371C431996}" type="pres">
      <dgm:prSet presAssocID="{37F490A7-AB82-4648-9FEC-B7470343CC99}" presName="connectorText" presStyleLbl="sibTrans2D1" presStyleIdx="1" presStyleCnt="3"/>
      <dgm:spPr/>
    </dgm:pt>
    <dgm:pt modelId="{BB59E52A-E12B-4FB9-BA74-D59CE3401904}" type="pres">
      <dgm:prSet presAssocID="{3BD05530-14DD-4E5E-8AE5-E0BFCD8C27F0}" presName="node" presStyleLbl="node1" presStyleIdx="2" presStyleCnt="4" custScaleX="119653">
        <dgm:presLayoutVars>
          <dgm:bulletEnabled val="1"/>
        </dgm:presLayoutVars>
      </dgm:prSet>
      <dgm:spPr/>
    </dgm:pt>
    <dgm:pt modelId="{CF6B312A-2EE8-4312-900B-1F00D3B6D670}" type="pres">
      <dgm:prSet presAssocID="{DBE57D02-0E22-4B7A-8397-D2181E4B7C1F}" presName="sibTrans" presStyleLbl="sibTrans2D1" presStyleIdx="2" presStyleCnt="3"/>
      <dgm:spPr/>
    </dgm:pt>
    <dgm:pt modelId="{6D6695C6-500F-4A57-B2B2-994883ECC940}" type="pres">
      <dgm:prSet presAssocID="{DBE57D02-0E22-4B7A-8397-D2181E4B7C1F}" presName="connectorText" presStyleLbl="sibTrans2D1" presStyleIdx="2" presStyleCnt="3"/>
      <dgm:spPr/>
    </dgm:pt>
    <dgm:pt modelId="{6E93AFA7-C16F-49CB-9EAE-9376FDC7B319}" type="pres">
      <dgm:prSet presAssocID="{EDCC0249-DC71-4EBB-9823-2AA0567416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379E73E-503F-43BE-86D4-6128BB58AAEC}" type="presOf" srcId="{37F490A7-AB82-4648-9FEC-B7470343CC99}" destId="{CB4FE1EC-204F-489C-B4C7-BAF42821CBC4}" srcOrd="0" destOrd="0" presId="urn:microsoft.com/office/officeart/2005/8/layout/process1"/>
    <dgm:cxn modelId="{04BF7155-C0F8-4FF0-AA76-36175BAEE72C}" srcId="{BFF431D7-C6A7-4CE1-BDD0-445334033271}" destId="{3BD05530-14DD-4E5E-8AE5-E0BFCD8C27F0}" srcOrd="2" destOrd="0" parTransId="{ECCF36CF-16DF-4047-8230-A6FC73DD2F44}" sibTransId="{DBE57D02-0E22-4B7A-8397-D2181E4B7C1F}"/>
    <dgm:cxn modelId="{54BE2388-DF87-47CC-B9D3-8DCB3192C2E7}" type="presOf" srcId="{89FF1EA2-D8FB-4847-83B3-CFAA630F4643}" destId="{8F85ED15-615B-473D-B925-41D245624DD9}" srcOrd="0" destOrd="0" presId="urn:microsoft.com/office/officeart/2005/8/layout/process1"/>
    <dgm:cxn modelId="{202B9189-0009-4B1F-AC6A-B20041C49CAE}" srcId="{BFF431D7-C6A7-4CE1-BDD0-445334033271}" destId="{89FF1EA2-D8FB-4847-83B3-CFAA630F4643}" srcOrd="1" destOrd="0" parTransId="{C0288550-C06B-4C60-AB55-C46C85F2DF4B}" sibTransId="{37F490A7-AB82-4648-9FEC-B7470343CC99}"/>
    <dgm:cxn modelId="{C3F4B08B-226C-4056-BF7B-809D76DB41D5}" type="presOf" srcId="{18CEFCD6-7FCE-4701-87C7-8264A527955E}" destId="{15684D04-3992-4974-93E3-899DA4B4EDA5}" srcOrd="0" destOrd="0" presId="urn:microsoft.com/office/officeart/2005/8/layout/process1"/>
    <dgm:cxn modelId="{9F942BA8-C76C-4A0C-9AF6-794EFB64B594}" type="presOf" srcId="{DBE57D02-0E22-4B7A-8397-D2181E4B7C1F}" destId="{CF6B312A-2EE8-4312-900B-1F00D3B6D670}" srcOrd="0" destOrd="0" presId="urn:microsoft.com/office/officeart/2005/8/layout/process1"/>
    <dgm:cxn modelId="{953E03B8-7C6A-4ED9-A38F-48B0D1686A61}" type="presOf" srcId="{3BD05530-14DD-4E5E-8AE5-E0BFCD8C27F0}" destId="{BB59E52A-E12B-4FB9-BA74-D59CE3401904}" srcOrd="0" destOrd="0" presId="urn:microsoft.com/office/officeart/2005/8/layout/process1"/>
    <dgm:cxn modelId="{167A07BF-50D6-48AC-A50D-B4B0BFE7D5B8}" type="presOf" srcId="{BFF431D7-C6A7-4CE1-BDD0-445334033271}" destId="{A94695C7-A50A-420C-AE6C-22C35B3C2C7D}" srcOrd="0" destOrd="0" presId="urn:microsoft.com/office/officeart/2005/8/layout/process1"/>
    <dgm:cxn modelId="{574F5BC8-4279-4428-83E5-38EB188906B1}" srcId="{BFF431D7-C6A7-4CE1-BDD0-445334033271}" destId="{35C38F40-3936-4733-8D7C-FBC8D10773DB}" srcOrd="0" destOrd="0" parTransId="{68E818E5-B81E-476F-8E53-93FE0B1D2B2B}" sibTransId="{18CEFCD6-7FCE-4701-87C7-8264A527955E}"/>
    <dgm:cxn modelId="{F5C0E5C9-00C8-4722-8CE1-A8CDC3E5A48B}" type="presOf" srcId="{37F490A7-AB82-4648-9FEC-B7470343CC99}" destId="{70A20AC9-0D7C-4D3B-9B93-EF371C431996}" srcOrd="1" destOrd="0" presId="urn:microsoft.com/office/officeart/2005/8/layout/process1"/>
    <dgm:cxn modelId="{ED6215D4-AFE3-4920-9F27-9EFDB611B0FA}" srcId="{BFF431D7-C6A7-4CE1-BDD0-445334033271}" destId="{EDCC0249-DC71-4EBB-9823-2AA056741674}" srcOrd="3" destOrd="0" parTransId="{3CF7F61C-1C22-4772-9D7C-644D5DB5131B}" sibTransId="{762375A6-DEAF-4450-9D37-6F0C66E3B153}"/>
    <dgm:cxn modelId="{D85EA7DB-8251-4029-A564-EA9DD1711ABD}" type="presOf" srcId="{35C38F40-3936-4733-8D7C-FBC8D10773DB}" destId="{546571B3-FE9A-404F-BF1E-2943E44B7EFE}" srcOrd="0" destOrd="0" presId="urn:microsoft.com/office/officeart/2005/8/layout/process1"/>
    <dgm:cxn modelId="{0359B1E8-57CF-4E93-99FB-DBAA3F87C98D}" type="presOf" srcId="{EDCC0249-DC71-4EBB-9823-2AA056741674}" destId="{6E93AFA7-C16F-49CB-9EAE-9376FDC7B319}" srcOrd="0" destOrd="0" presId="urn:microsoft.com/office/officeart/2005/8/layout/process1"/>
    <dgm:cxn modelId="{1A8AB7F4-D09E-473C-926C-3ECD80D0045D}" type="presOf" srcId="{DBE57D02-0E22-4B7A-8397-D2181E4B7C1F}" destId="{6D6695C6-500F-4A57-B2B2-994883ECC940}" srcOrd="1" destOrd="0" presId="urn:microsoft.com/office/officeart/2005/8/layout/process1"/>
    <dgm:cxn modelId="{A40653F8-19A9-472B-9742-475BC6BB2C09}" type="presOf" srcId="{18CEFCD6-7FCE-4701-87C7-8264A527955E}" destId="{C9850450-E722-4B2B-9CD9-1ABF3E58F414}" srcOrd="1" destOrd="0" presId="urn:microsoft.com/office/officeart/2005/8/layout/process1"/>
    <dgm:cxn modelId="{F7165666-A274-4973-8146-7D27A05234C3}" type="presParOf" srcId="{A94695C7-A50A-420C-AE6C-22C35B3C2C7D}" destId="{546571B3-FE9A-404F-BF1E-2943E44B7EFE}" srcOrd="0" destOrd="0" presId="urn:microsoft.com/office/officeart/2005/8/layout/process1"/>
    <dgm:cxn modelId="{D43125B4-605E-4DF6-A75E-6284DDCAC021}" type="presParOf" srcId="{A94695C7-A50A-420C-AE6C-22C35B3C2C7D}" destId="{15684D04-3992-4974-93E3-899DA4B4EDA5}" srcOrd="1" destOrd="0" presId="urn:microsoft.com/office/officeart/2005/8/layout/process1"/>
    <dgm:cxn modelId="{E0DFD428-C943-40FC-B9EA-7BFFE306F870}" type="presParOf" srcId="{15684D04-3992-4974-93E3-899DA4B4EDA5}" destId="{C9850450-E722-4B2B-9CD9-1ABF3E58F414}" srcOrd="0" destOrd="0" presId="urn:microsoft.com/office/officeart/2005/8/layout/process1"/>
    <dgm:cxn modelId="{B8CA523C-91BF-44D7-9F55-3881E734463C}" type="presParOf" srcId="{A94695C7-A50A-420C-AE6C-22C35B3C2C7D}" destId="{8F85ED15-615B-473D-B925-41D245624DD9}" srcOrd="2" destOrd="0" presId="urn:microsoft.com/office/officeart/2005/8/layout/process1"/>
    <dgm:cxn modelId="{B273FEFD-7BB8-4086-AF59-715E338392C0}" type="presParOf" srcId="{A94695C7-A50A-420C-AE6C-22C35B3C2C7D}" destId="{CB4FE1EC-204F-489C-B4C7-BAF42821CBC4}" srcOrd="3" destOrd="0" presId="urn:microsoft.com/office/officeart/2005/8/layout/process1"/>
    <dgm:cxn modelId="{C21524EB-F21F-4C33-84E3-AD03B185E4F7}" type="presParOf" srcId="{CB4FE1EC-204F-489C-B4C7-BAF42821CBC4}" destId="{70A20AC9-0D7C-4D3B-9B93-EF371C431996}" srcOrd="0" destOrd="0" presId="urn:microsoft.com/office/officeart/2005/8/layout/process1"/>
    <dgm:cxn modelId="{3F29AC56-0378-4B93-933F-174A5EE54D6F}" type="presParOf" srcId="{A94695C7-A50A-420C-AE6C-22C35B3C2C7D}" destId="{BB59E52A-E12B-4FB9-BA74-D59CE3401904}" srcOrd="4" destOrd="0" presId="urn:microsoft.com/office/officeart/2005/8/layout/process1"/>
    <dgm:cxn modelId="{86C82CBF-2A05-4773-AC9C-E1A510541572}" type="presParOf" srcId="{A94695C7-A50A-420C-AE6C-22C35B3C2C7D}" destId="{CF6B312A-2EE8-4312-900B-1F00D3B6D670}" srcOrd="5" destOrd="0" presId="urn:microsoft.com/office/officeart/2005/8/layout/process1"/>
    <dgm:cxn modelId="{676F466A-1304-4584-B88B-8DC12EB51A07}" type="presParOf" srcId="{CF6B312A-2EE8-4312-900B-1F00D3B6D670}" destId="{6D6695C6-500F-4A57-B2B2-994883ECC940}" srcOrd="0" destOrd="0" presId="urn:microsoft.com/office/officeart/2005/8/layout/process1"/>
    <dgm:cxn modelId="{90A513EE-682E-4AFD-B5FB-5035A2CF1448}" type="presParOf" srcId="{A94695C7-A50A-420C-AE6C-22C35B3C2C7D}" destId="{6E93AFA7-C16F-49CB-9EAE-9376FDC7B31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571B3-FE9A-404F-BF1E-2943E44B7EFE}">
      <dsp:nvSpPr>
        <dsp:cNvPr id="0" name=""/>
        <dsp:cNvSpPr/>
      </dsp:nvSpPr>
      <dsp:spPr>
        <a:xfrm>
          <a:off x="5756" y="1122942"/>
          <a:ext cx="2300121" cy="245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ru-RU" sz="2000" kern="1200" dirty="0"/>
            <a:t>трудности в объективной оценке успеваемости студентов и мотивации к обучению;</a:t>
          </a:r>
        </a:p>
      </dsp:txBody>
      <dsp:txXfrm>
        <a:off x="73124" y="1190310"/>
        <a:ext cx="2165385" cy="2315674"/>
      </dsp:txXfrm>
    </dsp:sp>
    <dsp:sp modelId="{15684D04-3992-4974-93E3-899DA4B4EDA5}">
      <dsp:nvSpPr>
        <dsp:cNvPr id="0" name=""/>
        <dsp:cNvSpPr/>
      </dsp:nvSpPr>
      <dsp:spPr>
        <a:xfrm>
          <a:off x="2504515" y="2101837"/>
          <a:ext cx="421111" cy="492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2504515" y="2200361"/>
        <a:ext cx="294778" cy="295572"/>
      </dsp:txXfrm>
    </dsp:sp>
    <dsp:sp modelId="{8F85ED15-615B-473D-B925-41D245624DD9}">
      <dsp:nvSpPr>
        <dsp:cNvPr id="0" name=""/>
        <dsp:cNvSpPr/>
      </dsp:nvSpPr>
      <dsp:spPr>
        <a:xfrm>
          <a:off x="3100427" y="1122942"/>
          <a:ext cx="2444610" cy="245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ru-RU" sz="2000" kern="1200" dirty="0"/>
            <a:t>сложности в мониторинге прогресса студентов и развитии индивидуальных траекторий обучения;</a:t>
          </a:r>
        </a:p>
      </dsp:txBody>
      <dsp:txXfrm>
        <a:off x="3172027" y="1194542"/>
        <a:ext cx="2301410" cy="2307210"/>
      </dsp:txXfrm>
    </dsp:sp>
    <dsp:sp modelId="{CB4FE1EC-204F-489C-B4C7-BAF42821CBC4}">
      <dsp:nvSpPr>
        <dsp:cNvPr id="0" name=""/>
        <dsp:cNvSpPr/>
      </dsp:nvSpPr>
      <dsp:spPr>
        <a:xfrm>
          <a:off x="5743675" y="2101837"/>
          <a:ext cx="421111" cy="492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5743675" y="2200361"/>
        <a:ext cx="294778" cy="295572"/>
      </dsp:txXfrm>
    </dsp:sp>
    <dsp:sp modelId="{BB59E52A-E12B-4FB9-BA74-D59CE3401904}">
      <dsp:nvSpPr>
        <dsp:cNvPr id="0" name=""/>
        <dsp:cNvSpPr/>
      </dsp:nvSpPr>
      <dsp:spPr>
        <a:xfrm>
          <a:off x="6339587" y="1122942"/>
          <a:ext cx="2376756" cy="245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ru-RU" sz="2000" kern="1200" dirty="0"/>
            <a:t>низкий уровень интерактивности и обратной связи между студентами и преподавателями.</a:t>
          </a:r>
        </a:p>
      </dsp:txBody>
      <dsp:txXfrm>
        <a:off x="6409200" y="1192555"/>
        <a:ext cx="2237530" cy="2311184"/>
      </dsp:txXfrm>
    </dsp:sp>
    <dsp:sp modelId="{CF6B312A-2EE8-4312-900B-1F00D3B6D670}">
      <dsp:nvSpPr>
        <dsp:cNvPr id="0" name=""/>
        <dsp:cNvSpPr/>
      </dsp:nvSpPr>
      <dsp:spPr>
        <a:xfrm>
          <a:off x="8914981" y="2101837"/>
          <a:ext cx="421111" cy="492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8914981" y="2200361"/>
        <a:ext cx="294778" cy="295572"/>
      </dsp:txXfrm>
    </dsp:sp>
    <dsp:sp modelId="{6E93AFA7-C16F-49CB-9EAE-9376FDC7B319}">
      <dsp:nvSpPr>
        <dsp:cNvPr id="0" name=""/>
        <dsp:cNvSpPr/>
      </dsp:nvSpPr>
      <dsp:spPr>
        <a:xfrm>
          <a:off x="9510893" y="1122942"/>
          <a:ext cx="1986373" cy="245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Вам необходим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Плюсик!</a:t>
          </a:r>
        </a:p>
      </dsp:txBody>
      <dsp:txXfrm>
        <a:off x="9569072" y="1181121"/>
        <a:ext cx="1870015" cy="2334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413C7-CBB6-4325-B107-FE5972CEF3AA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5D4D2-7605-48C1-820B-8B83FB4130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22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96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00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51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3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493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98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0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10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868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2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8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162C4-37D7-4349-9C5B-6674379EBFE0}" type="datetimeFigureOut">
              <a:rPr lang="ru-RU" smtClean="0"/>
              <a:t>15.05.2025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BFEE-A7CD-4CD0-B312-B1D348E3E3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34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2209800" y="1952263"/>
            <a:ext cx="8320501" cy="158699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ОТЧЕТ</a:t>
            </a:r>
            <a:br>
              <a:rPr lang="ru-RU" sz="2800" b="1" dirty="0"/>
            </a:br>
            <a:r>
              <a:rPr lang="ru-RU" sz="2800" b="1" dirty="0"/>
              <a:t>ПРЕДДИПЛОМНАЯ ПРАКТИКА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919537" y="3539260"/>
            <a:ext cx="8466749" cy="379565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</a:rPr>
              <a:t>Специальность 09.02.07 Информационные системы и программирование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1847529" y="108069"/>
            <a:ext cx="8466749" cy="1462956"/>
            <a:chOff x="323528" y="108069"/>
            <a:chExt cx="8466749" cy="14629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8069"/>
              <a:ext cx="1872208" cy="1462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76672"/>
              <a:ext cx="6234501" cy="72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7072958" y="4300061"/>
            <a:ext cx="354329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группа  </a:t>
            </a:r>
            <a:r>
              <a:rPr lang="en-US" dirty="0"/>
              <a:t>43</a:t>
            </a:r>
            <a:r>
              <a:rPr lang="ru-RU" dirty="0"/>
              <a:t>П курс </a:t>
            </a:r>
            <a:r>
              <a:rPr lang="en-US" dirty="0"/>
              <a:t>IV</a:t>
            </a:r>
            <a:r>
              <a:rPr lang="ru-RU" dirty="0"/>
              <a:t> </a:t>
            </a:r>
          </a:p>
          <a:p>
            <a:pPr>
              <a:spcBef>
                <a:spcPts val="600"/>
              </a:spcBef>
            </a:pPr>
            <a:r>
              <a:rPr lang="ru-RU" dirty="0"/>
              <a:t>Студент: </a:t>
            </a:r>
          </a:p>
          <a:p>
            <a:pPr marL="1698625"/>
            <a:r>
              <a:rPr lang="ru-RU" dirty="0"/>
              <a:t>Батракова В.В.</a:t>
            </a:r>
          </a:p>
          <a:p>
            <a:r>
              <a:rPr lang="ru-RU" dirty="0"/>
              <a:t>Руководитель:</a:t>
            </a:r>
          </a:p>
          <a:p>
            <a:pPr marL="1792288"/>
            <a:r>
              <a:rPr lang="ru-RU" dirty="0"/>
              <a:t>Полетаева М.В.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4911" y="6093297"/>
            <a:ext cx="199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Нижний Новгород</a:t>
            </a:r>
          </a:p>
          <a:p>
            <a:pPr algn="ctr"/>
            <a:r>
              <a:rPr lang="ru-RU" dirty="0"/>
              <a:t>2025 г.</a:t>
            </a:r>
          </a:p>
        </p:txBody>
      </p:sp>
    </p:spTree>
    <p:extLst>
      <p:ext uri="{BB962C8B-B14F-4D97-AF65-F5344CB8AC3E}">
        <p14:creationId xmlns:p14="http://schemas.microsoft.com/office/powerpoint/2010/main" val="178322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84EBB-CE85-B7CC-2FB4-FC9B3BB8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903E51D-4EEB-4C7F-82A7-EAB7F844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2F3B8A79-F76F-DE22-55EE-0294FA91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16" name="Объект 9">
            <a:extLst>
              <a:ext uri="{FF2B5EF4-FFF2-40B4-BE49-F238E27FC236}">
                <a16:creationId xmlns:a16="http://schemas.microsoft.com/office/drawing/2014/main" id="{AE4988CE-B0A1-B93E-6877-0C73E8F6B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0" y="1691293"/>
            <a:ext cx="4618120" cy="434377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E897FC-B86F-284B-9F64-291FB5AB8E4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/>
        </p:blipFill>
        <p:spPr>
          <a:xfrm>
            <a:off x="7017188" y="1600200"/>
            <a:ext cx="374562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B7849-D744-2985-F999-1FFC65CD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D0F02C0-0AE3-8CA4-35F4-528276D22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846440" cy="4525963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ru-RU" dirty="0"/>
              <a:t>Для взаимодействия обучающихся с системой был разработан Telegram-бот «Плюсик».</a:t>
            </a:r>
          </a:p>
          <a:p>
            <a:pPr marL="0" indent="0" algn="just">
              <a:buNone/>
            </a:pPr>
            <a:r>
              <a:rPr lang="ru-RU" dirty="0"/>
              <a:t>С его помощью обучающиеся могут зарегистрироваться в системе, чтобы в реальном времени отслеживать свой рейтинг и свои достижения.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63AA1EB-C97F-486C-AD61-87AA53E2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2E455915-A910-7A07-AC94-B7743F7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2" name="Объект 5">
            <a:extLst>
              <a:ext uri="{FF2B5EF4-FFF2-40B4-BE49-F238E27FC236}">
                <a16:creationId xmlns:a16="http://schemas.microsoft.com/office/drawing/2014/main" id="{EF916FE6-740C-B9CE-B498-1822365227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600200"/>
            <a:ext cx="2040200" cy="4525963"/>
          </a:xfrm>
        </p:spPr>
      </p:pic>
    </p:spTree>
    <p:extLst>
      <p:ext uri="{BB962C8B-B14F-4D97-AF65-F5344CB8AC3E}">
        <p14:creationId xmlns:p14="http://schemas.microsoft.com/office/powerpoint/2010/main" val="27251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11598-B3AB-1CBE-D49D-EEF9D872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2817569-E08C-0768-9F0F-B64B6A2F76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/>
              <a:t>Для обеспечения высокого уровня надежности и функциональности модуля отправки сообщений в Telegram была проведена тщательная подготовка и разработка специализированных тестов. Всего было создано пять уникальных тест-кейсов, каждый из которых направлен на проверку отдельных аспектов работы модуля.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4E42095-2392-869C-A208-A81FD7F6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BE267385-AFA3-86D2-672A-B305FF43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2" name="Объект 5">
            <a:extLst>
              <a:ext uri="{FF2B5EF4-FFF2-40B4-BE49-F238E27FC236}">
                <a16:creationId xmlns:a16="http://schemas.microsoft.com/office/drawing/2014/main" id="{A71ED79D-58B8-9F32-A39F-706503A7B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7390"/>
            <a:ext cx="5384800" cy="3951583"/>
          </a:xfrm>
        </p:spPr>
      </p:pic>
    </p:spTree>
    <p:extLst>
      <p:ext uri="{BB962C8B-B14F-4D97-AF65-F5344CB8AC3E}">
        <p14:creationId xmlns:p14="http://schemas.microsoft.com/office/powerpoint/2010/main" val="53081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82962"/>
            <a:ext cx="1224136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15680" y="274638"/>
            <a:ext cx="6995120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ЗАКЛЮЧЕНИЕ 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803412" y="1556792"/>
            <a:ext cx="10585176" cy="452596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sz="2400" dirty="0"/>
              <a:t>В результате прохождения преддипломной практики в ООО «</a:t>
            </a:r>
            <a:r>
              <a:rPr lang="ru-RU" sz="2400" dirty="0" err="1"/>
              <a:t>Кодерлайн</a:t>
            </a:r>
            <a:r>
              <a:rPr lang="ru-RU" sz="2400" dirty="0"/>
              <a:t>» успешно выполнены все поставленные задачи, закреплены необходимые профессиональные компетенции, такие как формирование алгоритмов разработки программных модулей, их разработка и отладка, тестирование, рефакторинг и оптимизация программного кода.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1580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88641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15680" y="274638"/>
            <a:ext cx="6995120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БАЗА ПРАКТИКИ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EFD1E0C-9FDF-53C5-13D3-2240618AF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dirty="0"/>
              <a:t>ООО «</a:t>
            </a:r>
            <a:r>
              <a:rPr lang="ru-RU" dirty="0" err="1"/>
              <a:t>Кодерлайн</a:t>
            </a:r>
            <a:r>
              <a:rPr lang="ru-RU" dirty="0"/>
              <a:t>» — аккредитованный партнер фирмы «1С», входящий в пятерку крупнейших.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Компания занимается автоматизацией бизнеса с использованием программных решений от «1С»: ERP, управление холдингом, документооборот и другие продукты. Основанная в 2014 г., команда насчитывает свыше 500 сотрудников различных специальностей.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/>
              <a:t> Среди клиентов такие крупные предприятия, как «Газпром», «Лукойл», «Ростех», «ПЕК», «</a:t>
            </a:r>
            <a:r>
              <a:rPr lang="ru-RU" dirty="0" err="1"/>
              <a:t>Пепсико</a:t>
            </a:r>
            <a:r>
              <a:rPr lang="ru-RU" dirty="0"/>
              <a:t>».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CCCEF7D-6FB3-EEE7-DCE7-7B8EB1EAC1F0}"/>
              </a:ext>
            </a:extLst>
          </p:cNvPr>
          <p:cNvSpPr txBox="1">
            <a:spLocks/>
          </p:cNvSpPr>
          <p:nvPr/>
        </p:nvSpPr>
        <p:spPr>
          <a:xfrm>
            <a:off x="6197602" y="1600200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97F129F-6BE2-6BC0-C89A-514B80456A92}"/>
              </a:ext>
            </a:extLst>
          </p:cNvPr>
          <p:cNvSpPr txBox="1">
            <a:spLocks/>
          </p:cNvSpPr>
          <p:nvPr/>
        </p:nvSpPr>
        <p:spPr>
          <a:xfrm>
            <a:off x="6312024" y="1600200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12" name="AutoShape 6" descr="Koder Line">
            <a:extLst>
              <a:ext uri="{FF2B5EF4-FFF2-40B4-BE49-F238E27FC236}">
                <a16:creationId xmlns:a16="http://schemas.microsoft.com/office/drawing/2014/main" id="{2A86D16F-CDF2-2A39-A9E3-91C8D7921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328864" cy="432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35998D0E-EDC4-3F86-16A4-3C664750D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6510" r="11970" b="25414"/>
          <a:stretch/>
        </p:blipFill>
        <p:spPr bwMode="auto">
          <a:xfrm>
            <a:off x="6713522" y="1916832"/>
            <a:ext cx="45976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3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88641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15680" y="274638"/>
            <a:ext cx="6995120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ЦЕЛЬ И ЗАДАЧИ ПДП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400" dirty="0"/>
              <a:t>Целью преддипломной практики является формирование общих и профессиональных компетенций.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/>
              <a:t>Задачи:</a:t>
            </a:r>
          </a:p>
          <a:p>
            <a:pPr marL="0" indent="0" algn="just" defTabSz="536575">
              <a:buNone/>
            </a:pPr>
            <a:r>
              <a:rPr lang="ru-RU" sz="2400" dirty="0"/>
              <a:t>1)	изучение деятельности предприятия;</a:t>
            </a:r>
          </a:p>
          <a:p>
            <a:pPr marL="0" indent="0" algn="just" defTabSz="536575">
              <a:buNone/>
            </a:pPr>
            <a:r>
              <a:rPr lang="ru-RU" sz="2400" dirty="0"/>
              <a:t>2)	анализ аппаратного и программного обеспечение предприятия;</a:t>
            </a:r>
          </a:p>
          <a:p>
            <a:pPr marL="0" indent="0" algn="just" defTabSz="536575">
              <a:buNone/>
            </a:pPr>
            <a:r>
              <a:rPr lang="ru-RU" sz="2400" dirty="0"/>
              <a:t>3)	исследование организации межсетевого взаимодействия подразделений предприятия;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/>
              <a:t>Практическим результатом прохождения преддипломной практики является разработка прикладного решения на платформе 1С: Предприятия 8.3, направленного на автоматизацию учета и мониторинга учебной активности и успеваемости обучающихся.</a:t>
            </a:r>
          </a:p>
          <a:p>
            <a:pPr marL="0" indent="0" algn="just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2192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EE4970A1-6BE6-2E05-5AA8-AB2BD5DA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88641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6">
            <a:extLst>
              <a:ext uri="{FF2B5EF4-FFF2-40B4-BE49-F238E27FC236}">
                <a16:creationId xmlns:a16="http://schemas.microsoft.com/office/drawing/2014/main" id="{F964C5BB-A641-4045-9C02-FBFEA5AC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0" y="274638"/>
            <a:ext cx="6995120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ПОСТАНОВКА ЗАДАЧИ</a:t>
            </a: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7B2FF0E8-1EFB-0FA8-1156-E5180CE29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024978"/>
              </p:ext>
            </p:extLst>
          </p:nvPr>
        </p:nvGraphicFramePr>
        <p:xfrm>
          <a:off x="344488" y="1412776"/>
          <a:ext cx="11503024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474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153BC2A-0F21-0693-2F41-C06E6C462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Возможность доработки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Автоматизация задач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Гибкость	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Подключение дополнительных сервисов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Администрирование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21D0349-9653-E003-C35D-DAC5D025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6">
            <a:extLst>
              <a:ext uri="{FF2B5EF4-FFF2-40B4-BE49-F238E27FC236}">
                <a16:creationId xmlns:a16="http://schemas.microsoft.com/office/drawing/2014/main" id="{CEEB8C58-5371-386F-5B24-D1E98461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АНАЛИЗ СРЕДСТВ РАЗРАБОТКИ </a:t>
            </a:r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26655421-D6B7-2B60-F01D-822C4A442F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1905000"/>
            <a:ext cx="3905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2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2255-9119-3327-23DE-C784DC6E0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AC26C3D-22AB-20BD-4FED-CDFF09906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ru-RU" sz="6200" dirty="0"/>
              <a:t>Информационная система «Плюсик» решает следующие ключевые задачи:</a:t>
            </a:r>
          </a:p>
          <a:p>
            <a:pPr marL="0" indent="0">
              <a:buNone/>
            </a:pPr>
            <a:endParaRPr lang="ru-RU" sz="6200" dirty="0"/>
          </a:p>
          <a:p>
            <a:pPr marL="0" indent="357188">
              <a:buFont typeface="+mj-lt"/>
              <a:buAutoNum type="arabicPeriod"/>
            </a:pPr>
            <a:r>
              <a:rPr lang="ru-RU" sz="6200" dirty="0"/>
              <a:t>повышение качества учебного процесса путем постоянного контроля успеваемости и стимулирования активной деятельности студентов;</a:t>
            </a:r>
          </a:p>
          <a:p>
            <a:pPr marL="0" indent="357188">
              <a:buFont typeface="+mj-lt"/>
              <a:buAutoNum type="arabicPeriod"/>
            </a:pPr>
            <a:r>
              <a:rPr lang="ru-RU" sz="6200" dirty="0"/>
              <a:t>предоставление удобного инструмента для педагогов и администрации учебного заведения для оперативного анализа ситуации, принятия решений и разработки стратегии развития образовательной среды;</a:t>
            </a:r>
          </a:p>
          <a:p>
            <a:pPr marL="0" indent="357188">
              <a:buFont typeface="+mj-lt"/>
              <a:buAutoNum type="arabicPeriod"/>
            </a:pPr>
            <a:r>
              <a:rPr lang="ru-RU" sz="6200" dirty="0"/>
              <a:t>создание комфортной цифровой платформы для общения между студентами и педагогами, что повышает мотивацию учащихся и позволяет своевременно реагировать на изменения в учебном процессе.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" name="Объект 6">
            <a:extLst>
              <a:ext uri="{FF2B5EF4-FFF2-40B4-BE49-F238E27FC236}">
                <a16:creationId xmlns:a16="http://schemas.microsoft.com/office/drawing/2014/main" id="{41B16A8B-0839-EEEA-E04F-99BF63FDD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22" y="1722551"/>
            <a:ext cx="4214756" cy="428126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1B2DACC-3CF8-0C0D-E269-11AF6CC2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6">
            <a:extLst>
              <a:ext uri="{FF2B5EF4-FFF2-40B4-BE49-F238E27FC236}">
                <a16:creationId xmlns:a16="http://schemas.microsoft.com/office/drawing/2014/main" id="{B006FB5C-607D-1B76-85C8-8B91DE35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ПРОЕКТИРОВАНИЕ ПРОГРАММНОГО 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398981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DB277BF-F52D-D9C1-DA49-F06A5EA05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567E6A7F-AEEB-AA05-7FF9-DF211DF9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B012D98B-3FA5-451F-4F7C-D3674619524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09600" y="2491026"/>
            <a:ext cx="5384800" cy="2744311"/>
          </a:xfrm>
          <a:prstGeom prst="rect">
            <a:avLst/>
          </a:prstGeom>
        </p:spPr>
      </p:pic>
      <p:pic>
        <p:nvPicPr>
          <p:cNvPr id="10" name="Picture 34">
            <a:extLst>
              <a:ext uri="{FF2B5EF4-FFF2-40B4-BE49-F238E27FC236}">
                <a16:creationId xmlns:a16="http://schemas.microsoft.com/office/drawing/2014/main" id="{1E2CB6CB-6350-7734-55F6-AC2AA8E5C93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/>
        </p:blipFill>
        <p:spPr>
          <a:xfrm>
            <a:off x="6197600" y="2495235"/>
            <a:ext cx="5384800" cy="27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3AA6-0FE2-08F4-4328-3FF906E2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481C0759-C7FF-6509-7E52-5D549B21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A4A21F9B-74AB-7259-A8C3-63EFDB62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2" name="Picture 36">
            <a:extLst>
              <a:ext uri="{FF2B5EF4-FFF2-40B4-BE49-F238E27FC236}">
                <a16:creationId xmlns:a16="http://schemas.microsoft.com/office/drawing/2014/main" id="{FD08E4B6-6F9C-24AC-A2CF-E700BDE130D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09600" y="2490999"/>
            <a:ext cx="5384800" cy="2744365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ED5BC7-9F98-3FED-E9F1-FA489AC842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85573" y="1600200"/>
            <a:ext cx="520885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164C-4356-AF72-E794-F6EA0B865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9512B6AC-4182-0F60-286A-CEF2309E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C231F53E-0038-84EF-48D3-095F1662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19" y="401445"/>
            <a:ext cx="6995120" cy="7257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800" b="1" dirty="0">
                <a:solidFill>
                  <a:schemeClr val="accent2"/>
                </a:solidFill>
              </a:rPr>
              <a:t>РАЗРАБОТКА ПРОГРАММНОГО ПРОДУКТА</a:t>
            </a: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348AF7D7-4B87-1F37-14EE-8E851812425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09600" y="2281997"/>
            <a:ext cx="5384800" cy="3162368"/>
          </a:xfrm>
          <a:prstGeom prst="rect">
            <a:avLst/>
          </a:prstGeom>
        </p:spPr>
      </p:pic>
      <p:pic>
        <p:nvPicPr>
          <p:cNvPr id="5" name="Picture 24">
            <a:extLst>
              <a:ext uri="{FF2B5EF4-FFF2-40B4-BE49-F238E27FC236}">
                <a16:creationId xmlns:a16="http://schemas.microsoft.com/office/drawing/2014/main" id="{8C6DF97B-F58E-3EEF-3B9B-A84ADF8C4C1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/>
        </p:blipFill>
        <p:spPr>
          <a:xfrm>
            <a:off x="6197600" y="2435965"/>
            <a:ext cx="5384800" cy="28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3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439</Words>
  <Application>Microsoft Office PowerPoint</Application>
  <PresentationFormat>Широкоэкранный</PresentationFormat>
  <Paragraphs>53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Тема Office</vt:lpstr>
      <vt:lpstr>ОТЧЕТ ПРЕДДИПЛОМНАЯ ПРАКТИКА</vt:lpstr>
      <vt:lpstr>БАЗА ПРАКТИКИ</vt:lpstr>
      <vt:lpstr>ЦЕЛЬ И ЗАДАЧИ ПДП</vt:lpstr>
      <vt:lpstr>ПОСТАНОВКА ЗАДАЧИ</vt:lpstr>
      <vt:lpstr>АНАЛИЗ СРЕДСТВ РАЗРАБОТКИ </vt:lpstr>
      <vt:lpstr>ПРОЕКТИРОВАНИЕ ПРОГРАММНОГО ПРОДУКТА</vt:lpstr>
      <vt:lpstr>РАЗРАБОТКА ПРОГРАММНОГО ПРОДУКТА</vt:lpstr>
      <vt:lpstr>РАЗРАБОТКА ПРОГРАММНОГО ПРОДУКТА</vt:lpstr>
      <vt:lpstr>РАЗРАБОТКА ПРОГРАММНОГО ПРОДУКТА</vt:lpstr>
      <vt:lpstr>РАЗРАБОТКА ПРОГРАММНОГО ПРОДУКТА</vt:lpstr>
      <vt:lpstr>РАЗРАБОТКА ПРОГРАММНОГО ПРОДУКТА</vt:lpstr>
      <vt:lpstr>РАЗРАБОТКА ПРОГРАММНОГО ПРОДУКТА</vt:lpstr>
      <vt:lpstr>ЗАКЛЮЧЕНИЕ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Наруто Узумаки</cp:lastModifiedBy>
  <cp:revision>43</cp:revision>
  <dcterms:created xsi:type="dcterms:W3CDTF">2019-05-16T05:43:42Z</dcterms:created>
  <dcterms:modified xsi:type="dcterms:W3CDTF">2025-05-16T07:03:49Z</dcterms:modified>
</cp:coreProperties>
</file>